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62" r:id="rId3"/>
    <p:sldId id="260" r:id="rId4"/>
    <p:sldId id="278" r:id="rId5"/>
    <p:sldId id="256" r:id="rId6"/>
    <p:sldId id="258" r:id="rId7"/>
    <p:sldId id="261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5" r:id="rId17"/>
    <p:sldId id="272" r:id="rId18"/>
    <p:sldId id="276" r:id="rId19"/>
    <p:sldId id="274" r:id="rId20"/>
    <p:sldId id="259" r:id="rId21"/>
    <p:sldId id="277" r:id="rId22"/>
    <p:sldId id="279" r:id="rId23"/>
    <p:sldId id="280" r:id="rId24"/>
    <p:sldId id="263" r:id="rId2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>
        <p:scale>
          <a:sx n="66" d="100"/>
          <a:sy n="66" d="100"/>
        </p:scale>
        <p:origin x="-2532" y="-14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6E38EF-CEC8-4FB6-85E3-B64FBAB4FBAF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EA77F-9DA4-4E51-8474-FDF72EED3F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467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EA77F-9DA4-4E51-8474-FDF72EED3F0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148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2EA77F-9DA4-4E51-8474-FDF72EED3F0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47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27CD-3BE5-497D-8755-7F6368C3E9F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C2CE-09F1-46D1-B6F9-90E520AD5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084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27CD-3BE5-497D-8755-7F6368C3E9F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C2CE-09F1-46D1-B6F9-90E520AD5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876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27CD-3BE5-497D-8755-7F6368C3E9F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C2CE-09F1-46D1-B6F9-90E520AD5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246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27CD-3BE5-497D-8755-7F6368C3E9F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C2CE-09F1-46D1-B6F9-90E520AD5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578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27CD-3BE5-497D-8755-7F6368C3E9F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C2CE-09F1-46D1-B6F9-90E520AD5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964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27CD-3BE5-497D-8755-7F6368C3E9F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C2CE-09F1-46D1-B6F9-90E520AD5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8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27CD-3BE5-497D-8755-7F6368C3E9F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C2CE-09F1-46D1-B6F9-90E520AD5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254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27CD-3BE5-497D-8755-7F6368C3E9F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C2CE-09F1-46D1-B6F9-90E520AD5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826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27CD-3BE5-497D-8755-7F6368C3E9F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C2CE-09F1-46D1-B6F9-90E520AD5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854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27CD-3BE5-497D-8755-7F6368C3E9F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C2CE-09F1-46D1-B6F9-90E520AD5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583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27CD-3BE5-497D-8755-7F6368C3E9F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BC2CE-09F1-46D1-B6F9-90E520AD5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300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627CD-3BE5-497D-8755-7F6368C3E9F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BC2CE-09F1-46D1-B6F9-90E520AD5D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94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5.png"/><Relationship Id="rId7" Type="http://schemas.openxmlformats.org/officeDocument/2006/relationships/image" Target="../media/image38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microsoft.com/office/2007/relationships/hdphoto" Target="../media/hdphoto10.wdp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-9128" y="0"/>
            <a:ext cx="3429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-70008" y="0"/>
            <a:ext cx="345638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707904" y="291304"/>
            <a:ext cx="5436096" cy="77989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851920" y="453901"/>
            <a:ext cx="59971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Montserrat SemiBold" pitchFamily="2" charset="-52"/>
              </a:rPr>
              <a:t>ЭФФЕКТ НЕВИДИМОЙ ДВЕРИ</a:t>
            </a:r>
            <a:endParaRPr lang="ru-RU" sz="2400" dirty="0">
              <a:solidFill>
                <a:schemeClr val="bg1"/>
              </a:solidFill>
              <a:latin typeface="Montserrat SemiBold" pitchFamily="2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1707654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dirty="0" smtClean="0"/>
              <a:t>«Представьте, что ребёнок идёт по коридору </a:t>
            </a:r>
            <a:br>
              <a:rPr lang="ru-RU" sz="1600" dirty="0" smtClean="0"/>
            </a:br>
            <a:r>
              <a:rPr lang="ru-RU" sz="1600" dirty="0" smtClean="0"/>
              <a:t>и вдруг проходит сквозь дверь, </a:t>
            </a:r>
            <a:r>
              <a:rPr lang="ru-RU" sz="1600" b="1" dirty="0" smtClean="0">
                <a:solidFill>
                  <a:srgbClr val="FF0000"/>
                </a:solidFill>
              </a:rPr>
              <a:t>которую не видел. </a:t>
            </a:r>
            <a:r>
              <a:rPr lang="ru-RU" sz="1600" dirty="0" smtClean="0"/>
              <a:t>Он не хотел ничего плохого, </a:t>
            </a:r>
            <a:r>
              <a:rPr lang="ru-RU" sz="1600" b="1" dirty="0" smtClean="0">
                <a:solidFill>
                  <a:srgbClr val="FF0000"/>
                </a:solidFill>
              </a:rPr>
              <a:t>просто</a:t>
            </a:r>
            <a:r>
              <a:rPr lang="ru-RU" sz="1600" dirty="0" smtClean="0"/>
              <a:t> шагнул туда, где </a:t>
            </a:r>
            <a:r>
              <a:rPr lang="ru-RU" sz="1600" b="1" dirty="0" smtClean="0">
                <a:solidFill>
                  <a:srgbClr val="FF0000"/>
                </a:solidFill>
              </a:rPr>
              <a:t>все идут</a:t>
            </a:r>
            <a:r>
              <a:rPr lang="ru-RU" sz="1600" dirty="0" smtClean="0"/>
              <a:t>. А за дверью — неприятная ситуация: шантаж, травля, кража, </a:t>
            </a:r>
            <a:r>
              <a:rPr lang="ru-RU" sz="1600" dirty="0"/>
              <a:t>м</a:t>
            </a:r>
            <a:r>
              <a:rPr lang="ru-RU" sz="1600" dirty="0" smtClean="0"/>
              <a:t>ошенничество, вовлечение в незаконную деятельность. “Невидимая дверь” — это незаметный переход от </a:t>
            </a:r>
            <a:r>
              <a:rPr lang="ru-RU" sz="1600" b="1" dirty="0" smtClean="0">
                <a:solidFill>
                  <a:srgbClr val="FF0000"/>
                </a:solidFill>
              </a:rPr>
              <a:t>обычного</a:t>
            </a:r>
            <a:r>
              <a:rPr lang="ru-RU" sz="1600" dirty="0" smtClean="0"/>
              <a:t> общения к </a:t>
            </a:r>
            <a:r>
              <a:rPr lang="ru-RU" sz="1600" b="1" dirty="0" smtClean="0">
                <a:solidFill>
                  <a:srgbClr val="FF0000"/>
                </a:solidFill>
              </a:rPr>
              <a:t>опасной</a:t>
            </a:r>
            <a:r>
              <a:rPr lang="ru-RU" sz="1600" dirty="0" smtClean="0"/>
              <a:t> ситуации. </a:t>
            </a:r>
            <a:r>
              <a:rPr lang="ru-RU" sz="1600" b="1" dirty="0" smtClean="0">
                <a:solidFill>
                  <a:srgbClr val="00B050"/>
                </a:solidFill>
              </a:rPr>
              <a:t>Наша</a:t>
            </a:r>
            <a:r>
              <a:rPr lang="ru-RU" sz="1600" dirty="0" smtClean="0"/>
              <a:t> задача — не стоять у двери с «ремнём», а </a:t>
            </a:r>
            <a:r>
              <a:rPr lang="ru-RU" sz="1600" b="1" dirty="0" smtClean="0">
                <a:solidFill>
                  <a:srgbClr val="00B050"/>
                </a:solidFill>
              </a:rPr>
              <a:t>научить </a:t>
            </a:r>
            <a:r>
              <a:rPr lang="ru-RU" sz="1600" dirty="0" smtClean="0"/>
              <a:t>ребёнка её </a:t>
            </a:r>
            <a:r>
              <a:rPr lang="ru-RU" sz="1600" b="1" dirty="0" smtClean="0">
                <a:solidFill>
                  <a:srgbClr val="00B050"/>
                </a:solidFill>
              </a:rPr>
              <a:t>замечать и иметь план</a:t>
            </a:r>
            <a:r>
              <a:rPr lang="ru-RU" sz="1600" dirty="0" smtClean="0"/>
              <a:t>: “если вижу эту дверь — я делаю вот это”».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07904" y="1698154"/>
            <a:ext cx="532859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ЦИФРОВАЯ БЕЗОПАСНОСТЬ ДЕТЕЙ!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Лекция для родителей</a:t>
            </a:r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  <a:p>
            <a:pPr algn="ctr"/>
            <a:r>
              <a:rPr lang="ru-RU" sz="1600" b="1" dirty="0" smtClean="0"/>
              <a:t>ГБОУ школа № 59 Приморского района Санкт-Петербурга</a:t>
            </a:r>
          </a:p>
          <a:p>
            <a:pPr algn="ctr"/>
            <a:r>
              <a:rPr lang="ru-RU" sz="1600" b="1" dirty="0" smtClean="0"/>
              <a:t>2026 год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76336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2597" y="786176"/>
            <a:ext cx="16914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rgbClr val="8A0000"/>
                </a:solidFill>
                <a:latin typeface="Arial Black" pitchFamily="34" charset="0"/>
              </a:rPr>
              <a:t>2025</a:t>
            </a:r>
            <a:endParaRPr lang="ru-RU" sz="4400" dirty="0">
              <a:solidFill>
                <a:srgbClr val="8A000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0181" y="1843649"/>
            <a:ext cx="1648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Arial Black" pitchFamily="34" charset="0"/>
              </a:rPr>
              <a:t>627 </a:t>
            </a:r>
            <a:r>
              <a:rPr lang="ru-RU" sz="2400" dirty="0" smtClean="0">
                <a:latin typeface="Arial Black" pitchFamily="34" charset="0"/>
              </a:rPr>
              <a:t>тыс.</a:t>
            </a:r>
            <a:endParaRPr lang="ru-RU" sz="24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87825" y="2378938"/>
            <a:ext cx="3658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 использованием </a:t>
            </a:r>
            <a:r>
              <a:rPr lang="ru-RU" b="1" dirty="0"/>
              <a:t>сети Интернет 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15817" y="288736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средств мгновенного </a:t>
            </a:r>
            <a:r>
              <a:rPr lang="ru-RU" b="1" dirty="0"/>
              <a:t>обмена сообщениями </a:t>
            </a:r>
            <a:r>
              <a:rPr lang="ru-RU" dirty="0"/>
              <a:t>(интернет-</a:t>
            </a:r>
            <a:r>
              <a:rPr lang="ru-RU" dirty="0" err="1"/>
              <a:t>мессенджеры</a:t>
            </a:r>
            <a:r>
              <a:rPr lang="ru-RU" dirty="0" smtClean="0"/>
              <a:t>)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87825" y="363027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методы </a:t>
            </a:r>
            <a:r>
              <a:rPr lang="ru-RU" b="1" dirty="0"/>
              <a:t>социальной </a:t>
            </a:r>
            <a:r>
              <a:rPr lang="ru-RU" b="1" dirty="0" smtClean="0"/>
              <a:t>инженерии 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77880" y="2370917"/>
            <a:ext cx="1955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Arial Black" pitchFamily="34" charset="0"/>
              </a:rPr>
              <a:t>564,7 тыс.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01556" y="1851670"/>
            <a:ext cx="4504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ВСЕГО ЗАРЕГИСТРИРОВАНО ПРЕСТУПЛЕНИЙ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57240" y="2986484"/>
            <a:ext cx="20585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Arial Black" pitchFamily="34" charset="0"/>
              </a:rPr>
              <a:t>258,4 тыс.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57239" y="3622253"/>
            <a:ext cx="20585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Arial Black" pitchFamily="34" charset="0"/>
              </a:rPr>
              <a:t>200,5 тыс.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33865" y="698922"/>
            <a:ext cx="61306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количество зарегистрированных преступлений в сфере противоправного использования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информационно-коммуникационных </a:t>
            </a:r>
            <a:r>
              <a:rPr lang="ru-RU" dirty="0"/>
              <a:t>технологий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987825" y="2206916"/>
            <a:ext cx="4977408" cy="5516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987825" y="2766853"/>
            <a:ext cx="4977408" cy="5516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987825" y="3556524"/>
            <a:ext cx="4977408" cy="5516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987825" y="4117781"/>
            <a:ext cx="4977408" cy="5516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22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9678" y="267494"/>
            <a:ext cx="2965172" cy="954107"/>
          </a:xfrm>
          <a:prstGeom prst="rect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/>
              <a:t>РИСК (СРЕДА)</a:t>
            </a:r>
          </a:p>
          <a:p>
            <a:pPr algn="ctr"/>
            <a:r>
              <a:rPr lang="ru-RU" sz="1200" dirty="0" smtClean="0"/>
              <a:t>групповые чаты, где «все скидывают»,</a:t>
            </a:r>
          </a:p>
          <a:p>
            <a:pPr algn="ctr"/>
            <a:r>
              <a:rPr lang="ru-RU" sz="1200" dirty="0" smtClean="0"/>
              <a:t> </a:t>
            </a:r>
            <a:r>
              <a:rPr lang="ru-RU" sz="1200" dirty="0" err="1" smtClean="0"/>
              <a:t>челленджи</a:t>
            </a:r>
            <a:r>
              <a:rPr lang="ru-RU" sz="1200" dirty="0" smtClean="0"/>
              <a:t>, культура «докажи, </a:t>
            </a:r>
          </a:p>
          <a:p>
            <a:pPr algn="ctr"/>
            <a:r>
              <a:rPr lang="ru-RU" sz="1200" dirty="0" smtClean="0"/>
              <a:t>что ты с нами», анонимные комментарии.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20651" y="265969"/>
            <a:ext cx="3484672" cy="1200329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УЯЗВИМОСТЬ </a:t>
            </a:r>
            <a:br>
              <a:rPr lang="ru-RU" b="1" dirty="0" smtClean="0"/>
            </a:br>
            <a:r>
              <a:rPr lang="ru-RU" b="1" dirty="0" smtClean="0"/>
              <a:t>(СЛАБОЕ МЕСТО РЕБЁНКА)</a:t>
            </a:r>
          </a:p>
          <a:p>
            <a:pPr algn="ctr"/>
            <a:r>
              <a:rPr lang="ru-RU" sz="1200" dirty="0" smtClean="0"/>
              <a:t>страх быть отвергнутым, неумение отказывать, </a:t>
            </a:r>
          </a:p>
          <a:p>
            <a:pPr algn="ctr"/>
            <a:r>
              <a:rPr lang="ru-RU" sz="1200" dirty="0" smtClean="0"/>
              <a:t>незнание, к кому пойти, желание «быть крутым», </a:t>
            </a:r>
          </a:p>
          <a:p>
            <a:pPr algn="ctr"/>
            <a:r>
              <a:rPr lang="ru-RU" sz="1200" dirty="0" smtClean="0"/>
              <a:t>низкая цифровая грамотность. 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46144" y="2158052"/>
            <a:ext cx="3107582" cy="1015663"/>
          </a:xfrm>
          <a:prstGeom prst="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ТРИГГЕР </a:t>
            </a:r>
          </a:p>
          <a:p>
            <a:pPr algn="ctr"/>
            <a:r>
              <a:rPr lang="ru-RU" b="1" dirty="0" smtClean="0"/>
              <a:t>(ЗАПУСКАЮЩЕЕ СОБЫТИЕ)</a:t>
            </a:r>
          </a:p>
          <a:p>
            <a:pPr algn="ctr"/>
            <a:r>
              <a:rPr lang="ru-RU" sz="1200" dirty="0" smtClean="0"/>
              <a:t>«Если не скинешь, мы скажем, что ты трус», </a:t>
            </a:r>
          </a:p>
          <a:p>
            <a:pPr algn="ctr"/>
            <a:r>
              <a:rPr lang="ru-RU" sz="1200" dirty="0" smtClean="0"/>
              <a:t>«Все уже сделали», «Это только для своих»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0557" y="2296551"/>
            <a:ext cx="2862450" cy="738664"/>
          </a:xfrm>
          <a:prstGeom prst="rect">
            <a:avLst/>
          </a:prstGeom>
          <a:ln w="38100">
            <a:solidFill>
              <a:srgbClr val="8A0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ИНЦИДЕНТ</a:t>
            </a:r>
            <a:endParaRPr lang="ru-RU" dirty="0"/>
          </a:p>
          <a:p>
            <a:pPr algn="ctr"/>
            <a:r>
              <a:rPr lang="ru-RU" sz="1200" dirty="0" smtClean="0"/>
              <a:t>отправка фото, переход по ссылке, </a:t>
            </a:r>
          </a:p>
          <a:p>
            <a:pPr algn="ctr"/>
            <a:r>
              <a:rPr lang="ru-RU" sz="1200" dirty="0" smtClean="0"/>
              <a:t>раскрытие пароля, участие в </a:t>
            </a:r>
            <a:r>
              <a:rPr lang="ru-RU" sz="1200" dirty="0" err="1" smtClean="0"/>
              <a:t>челлендже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10557" y="3867894"/>
            <a:ext cx="2782160" cy="738664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ПОСЛЕДСТВИЯ</a:t>
            </a:r>
          </a:p>
          <a:p>
            <a:pPr algn="ctr"/>
            <a:r>
              <a:rPr lang="ru-RU" sz="1200" dirty="0" smtClean="0"/>
              <a:t>травля, шантаж, паника, </a:t>
            </a:r>
          </a:p>
          <a:p>
            <a:pPr algn="ctr"/>
            <a:r>
              <a:rPr lang="ru-RU" sz="1200" dirty="0" err="1" smtClean="0"/>
              <a:t>репутационные</a:t>
            </a:r>
            <a:r>
              <a:rPr lang="ru-RU" sz="1200" dirty="0" smtClean="0"/>
              <a:t> и правовые риски</a:t>
            </a:r>
            <a:endParaRPr lang="ru-RU" sz="1200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3635896" y="622960"/>
            <a:ext cx="895440" cy="243174"/>
          </a:xfrm>
          <a:prstGeom prst="rightArrow">
            <a:avLst>
              <a:gd name="adj1" fmla="val 50000"/>
              <a:gd name="adj2" fmla="val 75184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5400000">
            <a:off x="6339127" y="1597844"/>
            <a:ext cx="447720" cy="381574"/>
          </a:xfrm>
          <a:prstGeom prst="rightArrow">
            <a:avLst>
              <a:gd name="adj1" fmla="val 50000"/>
              <a:gd name="adj2" fmla="val 61764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flipH="1">
            <a:off x="3900158" y="2475657"/>
            <a:ext cx="895440" cy="380452"/>
          </a:xfrm>
          <a:prstGeom prst="rightArrow">
            <a:avLst>
              <a:gd name="adj1" fmla="val 50000"/>
              <a:gd name="adj2" fmla="val 97626"/>
            </a:avLst>
          </a:prstGeom>
          <a:solidFill>
            <a:srgbClr val="8A0000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1733020" y="3154790"/>
            <a:ext cx="577400" cy="53405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2" descr="C:\Users\School59\Downloads\image (7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6797" y1="67083" x2="56250" y2="76667"/>
                        <a14:foregroundMark x1="46953" y1="66389" x2="50078" y2="65972"/>
                        <a14:backgroundMark x1="3594" y1="58056" x2="3750" y2="67778"/>
                        <a14:backgroundMark x1="30078" y1="65972" x2="29297" y2="71944"/>
                        <a14:backgroundMark x1="54141" y1="9722" x2="75234" y2="3889"/>
                        <a14:backgroundMark x1="5859" y1="59444" x2="7344" y2="68889"/>
                        <a14:backgroundMark x1="859" y1="94722" x2="1328" y2="96389"/>
                        <a14:backgroundMark x1="45938" y1="5556" x2="13125" y2="57500"/>
                        <a14:backgroundMark x1="12266" y1="13056" x2="2813" y2="30694"/>
                        <a14:backgroundMark x1="6094" y1="92222" x2="37266" y2="86528"/>
                        <a14:backgroundMark x1="8750" y1="90972" x2="1719" y2="84722"/>
                        <a14:backgroundMark x1="37422" y1="50139" x2="44844" y2="95556"/>
                        <a14:backgroundMark x1="55625" y1="74861" x2="55781" y2="73194"/>
                        <a14:backgroundMark x1="56484" y1="73889" x2="55234" y2="75000"/>
                        <a14:backgroundMark x1="6406" y1="78611" x2="22891" y2="7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084569"/>
            <a:ext cx="3696830" cy="207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Выноска 1 15"/>
          <p:cNvSpPr/>
          <p:nvPr/>
        </p:nvSpPr>
        <p:spPr>
          <a:xfrm>
            <a:off x="4754780" y="3579862"/>
            <a:ext cx="2031651" cy="792088"/>
          </a:xfrm>
          <a:prstGeom prst="borderCallout1">
            <a:avLst>
              <a:gd name="adj1" fmla="val 35738"/>
              <a:gd name="adj2" fmla="val 100273"/>
              <a:gd name="adj3" fmla="val 104457"/>
              <a:gd name="adj4" fmla="val 141372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«Да ничего, всё нормально»</a:t>
            </a:r>
            <a:endParaRPr lang="ru-RU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28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1456184"/>
            <a:ext cx="9324528" cy="3083446"/>
            <a:chOff x="0" y="1456184"/>
            <a:chExt cx="9324528" cy="3083446"/>
          </a:xfrm>
        </p:grpSpPr>
        <p:pic>
          <p:nvPicPr>
            <p:cNvPr id="4098" name="Picture 2" descr="Picture background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479"/>
            <a:stretch/>
          </p:blipFill>
          <p:spPr bwMode="auto">
            <a:xfrm>
              <a:off x="0" y="1491630"/>
              <a:ext cx="3705225" cy="30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Picture background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740"/>
            <a:stretch/>
          </p:blipFill>
          <p:spPr bwMode="auto">
            <a:xfrm>
              <a:off x="3705226" y="1456184"/>
              <a:ext cx="1852612" cy="30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Picture background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740"/>
            <a:stretch/>
          </p:blipFill>
          <p:spPr bwMode="auto">
            <a:xfrm>
              <a:off x="5508104" y="1456184"/>
              <a:ext cx="3816424" cy="30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66" r="-8019"/>
          <a:stretch/>
        </p:blipFill>
        <p:spPr bwMode="auto">
          <a:xfrm>
            <a:off x="-180528" y="1467966"/>
            <a:ext cx="10029824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2035">
            <a:off x="4764811" y="-122561"/>
            <a:ext cx="1928440" cy="252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51216">
            <a:off x="3187496" y="256045"/>
            <a:ext cx="1976884" cy="1976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823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35672"/>
            <a:ext cx="8028384" cy="77989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School59\Downloads\image (7)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7891" y1="11111" x2="15859" y2="31111"/>
                        <a14:foregroundMark x1="7891" y1="86528" x2="5859" y2="96667"/>
                        <a14:foregroundMark x1="2031" y1="84167" x2="11406" y2="81389"/>
                        <a14:foregroundMark x1="91797" y1="66528" x2="95000" y2="86528"/>
                        <a14:foregroundMark x1="56797" y1="67083" x2="56250" y2="76667"/>
                        <a14:foregroundMark x1="46953" y1="66389" x2="50078" y2="65972"/>
                        <a14:foregroundMark x1="859" y1="89861" x2="2656" y2="96250"/>
                        <a14:backgroundMark x1="3594" y1="58056" x2="3750" y2="67778"/>
                        <a14:backgroundMark x1="42266" y1="57917" x2="43906" y2="74583"/>
                        <a14:backgroundMark x1="30078" y1="65972" x2="29297" y2="71944"/>
                        <a14:backgroundMark x1="54141" y1="9722" x2="75234" y2="3889"/>
                        <a14:backgroundMark x1="5859" y1="59444" x2="7344" y2="68889"/>
                        <a14:backgroundMark x1="859" y1="94722" x2="1328" y2="96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218" y="735310"/>
            <a:ext cx="7873294" cy="442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4468" y="195486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Montserrat SemiBold" pitchFamily="2" charset="-52"/>
              </a:rPr>
              <a:t>«ОН НЕ ИГНОРИРУЕТ. ОН ПЕРЕГРУЖЕН. </a:t>
            </a:r>
            <a:br>
              <a:rPr lang="ru-RU" sz="2000" b="1" dirty="0" smtClean="0">
                <a:solidFill>
                  <a:schemeClr val="bg1"/>
                </a:solidFill>
                <a:latin typeface="Montserrat SemiBold" pitchFamily="2" charset="-52"/>
              </a:rPr>
            </a:br>
            <a:r>
              <a:rPr lang="ru-RU" sz="2000" b="1" dirty="0" smtClean="0">
                <a:solidFill>
                  <a:schemeClr val="bg1"/>
                </a:solidFill>
                <a:latin typeface="Montserrat SemiBold" pitchFamily="2" charset="-52"/>
              </a:rPr>
              <a:t>И В ЭТОЙ ПЕРЕГРУЗКЕ — УЯЗВИМОСТЬ»</a:t>
            </a:r>
            <a:r>
              <a:rPr lang="ru-RU" sz="2000" dirty="0" smtClean="0">
                <a:solidFill>
                  <a:schemeClr val="bg1"/>
                </a:solidFill>
                <a:latin typeface="Montserrat SemiBold" pitchFamily="2" charset="-52"/>
              </a:rPr>
              <a:t>.</a:t>
            </a:r>
            <a:endParaRPr lang="ru-RU" sz="2000" dirty="0">
              <a:solidFill>
                <a:schemeClr val="bg1"/>
              </a:solidFill>
              <a:latin typeface="Montserrat SemiBol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0712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0951"/>
            <a:ext cx="9144000" cy="527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54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35672"/>
            <a:ext cx="8028384" cy="77989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64009"/>
            <a:ext cx="70791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Montserrat SemiBold" pitchFamily="2" charset="-52"/>
              </a:rPr>
              <a:t>«Почему мозг проигрывает цифре»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355976" y="1203598"/>
            <a:ext cx="0" cy="259228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115616" y="1212379"/>
            <a:ext cx="2677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Montserrat SemiBold" pitchFamily="2" charset="-52"/>
              </a:rPr>
              <a:t>АНАЛОГОВЫЙ МИР</a:t>
            </a:r>
            <a:endParaRPr lang="ru-RU" b="1" dirty="0">
              <a:latin typeface="Montserrat SemiBold" pitchFamily="2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80112" y="1212379"/>
            <a:ext cx="2343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Montserrat SemiBold" pitchFamily="2" charset="-52"/>
              </a:rPr>
              <a:t>ЦИФРОВОЙ МИР</a:t>
            </a:r>
            <a:endParaRPr lang="ru-RU" b="1" dirty="0">
              <a:latin typeface="Montserrat SemiBold" pitchFamily="2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09401" y="4299942"/>
            <a:ext cx="78132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«ПЕРЕГРУЗКА → АВТОМАТИЗМ → УЯЗВИМОСТЬ»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356868" y="1779662"/>
            <a:ext cx="2194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1 событие = 1 смысл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16016" y="1779662"/>
            <a:ext cx="56380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 уведомление = 10 смыслов </a:t>
            </a:r>
            <a:r>
              <a:rPr lang="ru-RU" dirty="0" smtClean="0"/>
              <a:t> </a:t>
            </a:r>
          </a:p>
          <a:p>
            <a:r>
              <a:rPr lang="ru-RU" dirty="0"/>
              <a:t>	</a:t>
            </a:r>
            <a:r>
              <a:rPr lang="ru-RU" dirty="0" smtClean="0"/>
              <a:t>	+ эмоции </a:t>
            </a:r>
          </a:p>
          <a:p>
            <a:r>
              <a:rPr lang="ru-RU" dirty="0"/>
              <a:t>	</a:t>
            </a:r>
            <a:r>
              <a:rPr lang="ru-RU" dirty="0" smtClean="0"/>
              <a:t>	    + </a:t>
            </a:r>
            <a:r>
              <a:rPr lang="ru-RU" dirty="0"/>
              <a:t>срочность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-252536" y="2211710"/>
            <a:ext cx="4950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СИДЯТ ВМЕСТЕ ДЕЛАЮТ ДОМАШНЕЕ </a:t>
            </a:r>
          </a:p>
          <a:p>
            <a:pPr algn="ctr"/>
            <a:r>
              <a:rPr lang="ru-RU" dirty="0" smtClean="0"/>
              <a:t>ЗАДАНИЕ НА ПЕРЕМЕНЕ</a:t>
            </a:r>
            <a:endParaRPr lang="ru-RU" sz="1600" dirty="0"/>
          </a:p>
        </p:txBody>
      </p:sp>
      <p:sp>
        <p:nvSpPr>
          <p:cNvPr id="1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332" y="2702992"/>
            <a:ext cx="1414932" cy="141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6" t="43499" r="28307" b="42809"/>
          <a:stretch/>
        </p:blipFill>
        <p:spPr bwMode="auto">
          <a:xfrm>
            <a:off x="4499992" y="2787774"/>
            <a:ext cx="4454041" cy="700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772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59" b="1"/>
          <a:stretch/>
        </p:blipFill>
        <p:spPr bwMode="auto">
          <a:xfrm>
            <a:off x="1867382" y="7937"/>
            <a:ext cx="5547435" cy="513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9" name="Picture 25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9" r="32708"/>
          <a:stretch/>
        </p:blipFill>
        <p:spPr bwMode="auto">
          <a:xfrm>
            <a:off x="2657428" y="160338"/>
            <a:ext cx="2309683" cy="471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7" name="Picture 23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70" y="160338"/>
            <a:ext cx="2180997" cy="471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6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65" name="Picture 21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-243569"/>
            <a:ext cx="7738176" cy="559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3" name="Picture 19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739" y="676740"/>
            <a:ext cx="5782680" cy="375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1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0100">
            <a:off x="5921494" y="35048"/>
            <a:ext cx="3260669" cy="528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24792"/>
            <a:ext cx="4581765" cy="257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Picture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2542">
            <a:off x="63081" y="2336637"/>
            <a:ext cx="5084056" cy="285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1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-179703"/>
            <a:ext cx="7738176" cy="559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9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747" y="312738"/>
            <a:ext cx="6418754" cy="416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Picture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2542">
            <a:off x="115399" y="2291864"/>
            <a:ext cx="5084056" cy="285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0100">
            <a:off x="5980223" y="229155"/>
            <a:ext cx="3260669" cy="5289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9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579" y="654649"/>
            <a:ext cx="6418754" cy="416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75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3816" y="1306585"/>
            <a:ext cx="1748382" cy="2907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135672"/>
            <a:ext cx="8028384" cy="77989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64009"/>
            <a:ext cx="60452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Montserrat SemiBold" pitchFamily="2" charset="-52"/>
              </a:rPr>
              <a:t>«ПРАВИЛО ТРЁХ ФИЛЬТРОВ» </a:t>
            </a:r>
            <a:endParaRPr lang="ru-RU" sz="2800" dirty="0">
              <a:solidFill>
                <a:schemeClr val="bg1"/>
              </a:solidFill>
              <a:latin typeface="Montserrat SemiBold" pitchFamily="2" charset="-52"/>
            </a:endParaRPr>
          </a:p>
        </p:txBody>
      </p:sp>
      <p:sp>
        <p:nvSpPr>
          <p:cNvPr id="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77888" y="2067693"/>
            <a:ext cx="79026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/>
              <a:t>ФИЛЬТР 1. </a:t>
            </a:r>
            <a:r>
              <a:rPr lang="ru-RU" b="1" dirty="0"/>
              <a:t>Источник.</a:t>
            </a:r>
            <a:r>
              <a:rPr lang="ru-RU" dirty="0"/>
              <a:t> </a:t>
            </a:r>
            <a:r>
              <a:rPr lang="ru-RU" sz="2800" dirty="0"/>
              <a:t>«Кто это сказал и зачем?»</a:t>
            </a:r>
          </a:p>
          <a:p>
            <a:pPr lvl="0"/>
            <a:r>
              <a:rPr lang="ru-RU" b="1" dirty="0" smtClean="0"/>
              <a:t>ФИЛЬТР 2. </a:t>
            </a:r>
            <a:r>
              <a:rPr lang="ru-RU" b="1" dirty="0"/>
              <a:t>Контекст.</a:t>
            </a:r>
            <a:r>
              <a:rPr lang="ru-RU" dirty="0"/>
              <a:t> </a:t>
            </a:r>
            <a:r>
              <a:rPr lang="ru-RU" sz="2800" dirty="0"/>
              <a:t>«Где это появилось и в каком виде?»</a:t>
            </a:r>
          </a:p>
          <a:p>
            <a:pPr lvl="0"/>
            <a:r>
              <a:rPr lang="ru-RU" b="1" dirty="0" smtClean="0"/>
              <a:t>ФИЛЬТР 3. Действие</a:t>
            </a:r>
            <a:r>
              <a:rPr lang="ru-RU" b="1" dirty="0"/>
              <a:t>.</a:t>
            </a:r>
            <a:r>
              <a:rPr lang="ru-RU" dirty="0"/>
              <a:t> </a:t>
            </a:r>
            <a:r>
              <a:rPr lang="ru-RU" sz="2800" dirty="0"/>
              <a:t>«Что от меня хотят прямо сейчас?»</a:t>
            </a:r>
          </a:p>
        </p:txBody>
      </p:sp>
    </p:spTree>
    <p:extLst>
      <p:ext uri="{BB962C8B-B14F-4D97-AF65-F5344CB8AC3E}">
        <p14:creationId xmlns:p14="http://schemas.microsoft.com/office/powerpoint/2010/main" val="164330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1354579"/>
            <a:ext cx="66064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Фильтр «</a:t>
            </a:r>
            <a:r>
              <a:rPr lang="ru-RU" b="1" dirty="0" smtClean="0">
                <a:solidFill>
                  <a:srgbClr val="C00000"/>
                </a:solidFill>
              </a:rPr>
              <a:t>ИСТОЧНИК</a:t>
            </a:r>
            <a:r>
              <a:rPr lang="ru-RU" b="1" dirty="0" smtClean="0"/>
              <a:t>»: Кто это сказал и зачем?</a:t>
            </a:r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Пример:</a:t>
            </a:r>
            <a:r>
              <a:rPr lang="ru-RU" dirty="0" smtClean="0"/>
              <a:t> В рабочем чате коллега пишет: </a:t>
            </a:r>
            <a:r>
              <a:rPr lang="ru-RU" b="1" dirty="0" smtClean="0"/>
              <a:t>«Срочно, директор ждёт, он уже злится!»</a:t>
            </a:r>
            <a:r>
              <a:rPr lang="ru-RU" dirty="0" smtClean="0"/>
              <a:t> — и сразу хочется всё бросить и кинуться делать, хотя </a:t>
            </a:r>
            <a:r>
              <a:rPr lang="ru-RU" dirty="0" err="1" smtClean="0"/>
              <a:t>дедлайн</a:t>
            </a:r>
            <a:r>
              <a:rPr lang="ru-RU" dirty="0" smtClean="0"/>
              <a:t> ещё не наступил.</a:t>
            </a:r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Вопрос, который сдувает срочность:</a:t>
            </a:r>
            <a:r>
              <a:rPr lang="ru-RU" dirty="0" smtClean="0"/>
              <a:t> «Это объективный факт или чужая тревога?» (Часто человек транслирует свой стресс, а не реальное требование руководства.)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39340" y="1504692"/>
            <a:ext cx="1851968" cy="1379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5720"/>
            <a:ext cx="1298972" cy="129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5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7883" y="1426587"/>
            <a:ext cx="66064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Фильтр «</a:t>
            </a:r>
            <a:r>
              <a:rPr lang="ru-RU" b="1" dirty="0" smtClean="0">
                <a:solidFill>
                  <a:srgbClr val="C00000"/>
                </a:solidFill>
              </a:rPr>
              <a:t>КОНТЕКСТ</a:t>
            </a:r>
            <a:r>
              <a:rPr lang="ru-RU" b="1" dirty="0" smtClean="0"/>
              <a:t>»: Где это появилось и в каком виде?</a:t>
            </a:r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Пример:</a:t>
            </a:r>
            <a:r>
              <a:rPr lang="ru-RU" dirty="0" smtClean="0"/>
              <a:t> В ленте новостей заголовок: «Курс рушится: эксперты прогнозируют обвал». Паника нарастает, хочется срочно что‑то продать или купить.</a:t>
            </a:r>
          </a:p>
          <a:p>
            <a:pPr algn="just"/>
            <a:r>
              <a:rPr lang="ru-RU" b="1" dirty="0" smtClean="0"/>
              <a:t>Вопрос, который сдувает страх:</a:t>
            </a:r>
            <a:r>
              <a:rPr lang="ru-RU" dirty="0" smtClean="0"/>
              <a:t> «Это аналитический прогноз или </a:t>
            </a:r>
            <a:r>
              <a:rPr lang="ru-RU" dirty="0" err="1" smtClean="0"/>
              <a:t>кликбейт</a:t>
            </a:r>
            <a:r>
              <a:rPr lang="ru-RU" dirty="0" smtClean="0"/>
              <a:t> для трафика?» (Громкие заголовки часто намеренно усиливают эмоции, чтобы удержать внимание; реальная аналитика обычно сдержаннее)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39340" y="1569735"/>
            <a:ext cx="1851968" cy="1379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72" y="283062"/>
            <a:ext cx="1441344" cy="115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50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7882" y="1471364"/>
            <a:ext cx="699259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Фильтр «</a:t>
            </a:r>
            <a:r>
              <a:rPr lang="ru-RU" b="1" dirty="0" smtClean="0">
                <a:solidFill>
                  <a:srgbClr val="C00000"/>
                </a:solidFill>
              </a:rPr>
              <a:t>ДЕЙСТВИЕ</a:t>
            </a:r>
            <a:r>
              <a:rPr lang="ru-RU" b="1" dirty="0" smtClean="0"/>
              <a:t>»: Что от меня хотят прямо сейчас?</a:t>
            </a:r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Пример:</a:t>
            </a:r>
            <a:r>
              <a:rPr lang="ru-RU" dirty="0" smtClean="0"/>
              <a:t> На почту приходит письмо: «Ваша подписка будет автоматически продлена. Нажмите здесь, чтобы отменить — иначе спишут деньги». Хочется сразу кликнуть, чтобы «спасти» деньги.</a:t>
            </a:r>
          </a:p>
          <a:p>
            <a:pPr algn="just"/>
            <a:r>
              <a:rPr lang="ru-RU" b="1" dirty="0" smtClean="0"/>
              <a:t>Вопрос, который сдувает панику:</a:t>
            </a:r>
            <a:r>
              <a:rPr lang="ru-RU" dirty="0" smtClean="0"/>
              <a:t> «Кто выигрывает, если я сделаю это прямо сейчас?» (Если действие выгодно отправителю рассылки (удержание, подтверждение активности) — лучше остановиться и проверить вручную в личном кабинете)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39340" y="1569735"/>
            <a:ext cx="1851968" cy="20992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86" y="7937"/>
            <a:ext cx="1561798" cy="156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23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9258"/>
            <a:ext cx="6984776" cy="349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4107210"/>
            <a:ext cx="8892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/>
              <a:t>Стоп</a:t>
            </a:r>
            <a:r>
              <a:rPr lang="ru-RU" sz="2400" b="1" dirty="0" smtClean="0"/>
              <a:t> → </a:t>
            </a:r>
            <a:r>
              <a:rPr lang="ru-RU" sz="2400" b="1" u="sng" dirty="0" smtClean="0"/>
              <a:t>Не кликать </a:t>
            </a:r>
            <a:r>
              <a:rPr lang="ru-RU" sz="2400" b="1" dirty="0" smtClean="0"/>
              <a:t>→ </a:t>
            </a:r>
            <a:r>
              <a:rPr lang="ru-RU" sz="2400" b="1" u="sng" dirty="0" smtClean="0"/>
              <a:t>Проверить </a:t>
            </a:r>
            <a:r>
              <a:rPr lang="ru-RU" sz="2400" b="1" u="sng" dirty="0"/>
              <a:t>через официальный </a:t>
            </a:r>
            <a:r>
              <a:rPr lang="ru-RU" sz="2400" b="1" u="sng" dirty="0" smtClean="0"/>
              <a:t>канал</a:t>
            </a:r>
            <a:endParaRPr lang="ru-RU" sz="2400" b="1" u="sng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13667" y="3550245"/>
            <a:ext cx="1836657" cy="461665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АЛГОРИТМ: </a:t>
            </a:r>
          </a:p>
        </p:txBody>
      </p:sp>
    </p:spTree>
    <p:extLst>
      <p:ext uri="{BB962C8B-B14F-4D97-AF65-F5344CB8AC3E}">
        <p14:creationId xmlns:p14="http://schemas.microsoft.com/office/powerpoint/2010/main" val="396756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8060" y="4119711"/>
            <a:ext cx="93245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/>
              <a:t>Не уходить в секретность</a:t>
            </a:r>
            <a:r>
              <a:rPr lang="ru-RU" sz="2000" b="1" dirty="0" smtClean="0"/>
              <a:t>→ </a:t>
            </a:r>
            <a:r>
              <a:rPr lang="ru-RU" sz="2000" b="1" u="sng" dirty="0" smtClean="0"/>
              <a:t>Рассказать взрослому</a:t>
            </a:r>
            <a:r>
              <a:rPr lang="ru-RU" sz="2000" b="1" dirty="0" smtClean="0"/>
              <a:t>→ </a:t>
            </a:r>
            <a:r>
              <a:rPr lang="ru-RU" sz="2000" b="1" u="sng" dirty="0" smtClean="0"/>
              <a:t>Сделать </a:t>
            </a:r>
            <a:r>
              <a:rPr lang="ru-RU" sz="2000" b="1" u="sng" dirty="0" err="1" smtClean="0"/>
              <a:t>скрин</a:t>
            </a:r>
            <a:endParaRPr lang="ru-RU" sz="2000" b="1" u="sng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13667" y="3550245"/>
            <a:ext cx="1836657" cy="461665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АЛГОРИТМ: </a:t>
            </a:r>
          </a:p>
        </p:txBody>
      </p:sp>
      <p:pic>
        <p:nvPicPr>
          <p:cNvPr id="13314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8" t="1528" r="16035" b="10783"/>
          <a:stretch/>
        </p:blipFill>
        <p:spPr bwMode="auto">
          <a:xfrm>
            <a:off x="1331640" y="195486"/>
            <a:ext cx="1632344" cy="308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3707904" y="1059582"/>
            <a:ext cx="4392488" cy="1296144"/>
          </a:xfrm>
          <a:prstGeom prst="wedgeRoundRectCallout">
            <a:avLst>
              <a:gd name="adj1" fmla="val -72342"/>
              <a:gd name="adj2" fmla="val 74365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51920" y="1179497"/>
            <a:ext cx="432048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«Ты единственный, кто меня понимает.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Никому </a:t>
            </a:r>
            <a:r>
              <a:rPr lang="ru-RU" dirty="0"/>
              <a:t>не говори, это наш секрет.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Если </a:t>
            </a:r>
            <a:r>
              <a:rPr lang="ru-RU" dirty="0"/>
              <a:t>расскажешь — я всё брошу».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9175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76" y="267494"/>
            <a:ext cx="4655840" cy="2618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355976" y="1064807"/>
            <a:ext cx="4788024" cy="77989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113158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СРОЧНО! ЭТО НАШ РАЙОН!» ПЕРЕХОДИ -</a:t>
            </a:r>
            <a:r>
              <a:rPr lang="en-US" b="1" dirty="0" smtClean="0">
                <a:solidFill>
                  <a:schemeClr val="bg1"/>
                </a:solidFill>
              </a:rPr>
              <a:t>&gt;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rgbClr val="00B0F0"/>
                </a:solidFill>
              </a:rPr>
              <a:t>«Подробности </a:t>
            </a:r>
            <a:r>
              <a:rPr lang="ru-RU" dirty="0">
                <a:solidFill>
                  <a:srgbClr val="00B0F0"/>
                </a:solidFill>
              </a:rPr>
              <a:t>тут»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02283" y="4155926"/>
            <a:ext cx="93245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/>
              <a:t>Обратный поиск по фото</a:t>
            </a:r>
            <a:r>
              <a:rPr lang="ru-RU" sz="2000" b="1" dirty="0" smtClean="0"/>
              <a:t>→ </a:t>
            </a:r>
            <a:r>
              <a:rPr lang="ru-RU" sz="2000" b="1" u="sng" dirty="0" smtClean="0"/>
              <a:t>Проверить дату</a:t>
            </a:r>
            <a:r>
              <a:rPr lang="ru-RU" sz="2000" b="1" dirty="0" smtClean="0"/>
              <a:t>→ </a:t>
            </a:r>
            <a:r>
              <a:rPr lang="ru-RU" sz="2000" b="1" u="sng" dirty="0" smtClean="0"/>
              <a:t>Найти первоисточник</a:t>
            </a:r>
            <a:endParaRPr lang="ru-RU" sz="2000" b="1" u="sng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13667" y="3550245"/>
            <a:ext cx="1836657" cy="461665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АЛГОРИТМ: </a:t>
            </a:r>
          </a:p>
        </p:txBody>
      </p:sp>
    </p:spTree>
    <p:extLst>
      <p:ext uri="{BB962C8B-B14F-4D97-AF65-F5344CB8AC3E}">
        <p14:creationId xmlns:p14="http://schemas.microsoft.com/office/powerpoint/2010/main" val="216176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04578" y="4115097"/>
            <a:ext cx="93245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/>
              <a:t>Сохранить (</a:t>
            </a:r>
            <a:r>
              <a:rPr lang="ru-RU" sz="2000" b="1" u="sng" dirty="0" err="1" smtClean="0"/>
              <a:t>скрин</a:t>
            </a:r>
            <a:r>
              <a:rPr lang="ru-RU" sz="2000" b="1" u="sng" dirty="0" smtClean="0"/>
              <a:t>)</a:t>
            </a:r>
            <a:r>
              <a:rPr lang="ru-RU" sz="2000" b="1" dirty="0" smtClean="0"/>
              <a:t>→ </a:t>
            </a:r>
            <a:r>
              <a:rPr lang="ru-RU" sz="2000" b="1" u="sng" dirty="0" smtClean="0"/>
              <a:t>Ограничить контакт</a:t>
            </a:r>
            <a:r>
              <a:rPr lang="ru-RU" sz="2000" b="1" dirty="0" smtClean="0"/>
              <a:t>→ </a:t>
            </a:r>
            <a:r>
              <a:rPr lang="ru-RU" sz="2000" b="1" u="sng" dirty="0" smtClean="0"/>
              <a:t>Обратиться к взрослому</a:t>
            </a:r>
            <a:endParaRPr lang="ru-RU" sz="2000" b="1" u="sng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13667" y="3550245"/>
            <a:ext cx="1836657" cy="461665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АЛГОРИТМ: </a:t>
            </a:r>
          </a:p>
        </p:txBody>
      </p:sp>
      <p:pic>
        <p:nvPicPr>
          <p:cNvPr id="13314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8" t="1528" r="16035" b="10783"/>
          <a:stretch/>
        </p:blipFill>
        <p:spPr bwMode="auto">
          <a:xfrm>
            <a:off x="1331640" y="195486"/>
            <a:ext cx="1632344" cy="308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3851920" y="339502"/>
            <a:ext cx="1944216" cy="648072"/>
          </a:xfrm>
          <a:prstGeom prst="wedgeRoundRectCallout">
            <a:avLst>
              <a:gd name="adj1" fmla="val -128682"/>
              <a:gd name="adj2" fmla="val 39092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«Ты странный» </a:t>
            </a:r>
            <a:endParaRPr lang="ru-RU" sz="2000" dirty="0" smtClean="0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4330426" y="1139974"/>
            <a:ext cx="2329805" cy="648072"/>
          </a:xfrm>
          <a:prstGeom prst="wedgeRoundRectCallout">
            <a:avLst>
              <a:gd name="adj1" fmla="val -131132"/>
              <a:gd name="adj2" fmla="val -22637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«Все так думают»</a:t>
            </a:r>
            <a:endParaRPr lang="ru-RU" sz="2000" dirty="0" smtClean="0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185421" y="1940446"/>
            <a:ext cx="2762843" cy="648072"/>
          </a:xfrm>
          <a:prstGeom prst="wedgeRoundRectCallout">
            <a:avLst>
              <a:gd name="adj1" fmla="val -112628"/>
              <a:gd name="adj2" fmla="val -28516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«Не пиши сюда </a:t>
            </a:r>
            <a:r>
              <a:rPr lang="ru-RU" dirty="0" smtClean="0"/>
              <a:t>больше, ты не такой как мы»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16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7363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770"/>
          <a:stretch/>
        </p:blipFill>
        <p:spPr bwMode="auto">
          <a:xfrm flipH="1">
            <a:off x="4055244" y="0"/>
            <a:ext cx="120276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662" y="0"/>
            <a:ext cx="4117473" cy="514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5957" y1="3594" x2="85156" y2="56875"/>
                        <a14:foregroundMark x1="69238" y1="1641" x2="2246" y2="77891"/>
                        <a14:foregroundMark x1="11133" y1="4766" x2="42188" y2="5312"/>
                        <a14:foregroundMark x1="4102" y1="1797" x2="8691" y2="24609"/>
                        <a14:foregroundMark x1="2441" y1="24766" x2="6152" y2="68906"/>
                        <a14:foregroundMark x1="38379" y1="12578" x2="35742" y2="20859"/>
                        <a14:foregroundMark x1="30762" y1="15859" x2="47266" y2="16172"/>
                        <a14:foregroundMark x1="8691" y1="59141" x2="58105" y2="85156"/>
                        <a14:foregroundMark x1="11133" y1="34687" x2="48535" y2="58672"/>
                        <a14:foregroundMark x1="58496" y1="56562" x2="49414" y2="56406"/>
                        <a14:foregroundMark x1="12207" y1="76719" x2="55762" y2="97656"/>
                        <a14:foregroundMark x1="14063" y1="93359" x2="72070" y2="96406"/>
                        <a14:foregroundMark x1="2441" y1="85000" x2="22070" y2="96875"/>
                        <a14:foregroundMark x1="8105" y1="97891" x2="24219" y2="96172"/>
                        <a14:foregroundMark x1="88672" y1="89453" x2="91699" y2="96719"/>
                        <a14:foregroundMark x1="95898" y1="86953" x2="84277" y2="98984"/>
                        <a14:foregroundMark x1="83496" y1="85469" x2="83496" y2="98828"/>
                        <a14:foregroundMark x1="97266" y1="87266" x2="97266" y2="87266"/>
                        <a14:foregroundMark x1="95215" y1="92109" x2="95215" y2="92109"/>
                        <a14:foregroundMark x1="97266" y1="46641" x2="95215" y2="56406"/>
                        <a14:foregroundMark x1="95703" y1="15000" x2="96094" y2="34687"/>
                        <a14:foregroundMark x1="98145" y1="42656" x2="98145" y2="52031"/>
                        <a14:foregroundMark x1="97559" y1="88281" x2="94824" y2="99297"/>
                        <a14:foregroundMark x1="12207" y1="11875" x2="20703" y2="201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41148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29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35672"/>
            <a:ext cx="8028384" cy="77989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7701" y="280368"/>
            <a:ext cx="76129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Montserrat SemiBold" pitchFamily="2" charset="-52"/>
              </a:rPr>
              <a:t>КРАСНЫЕ</a:t>
            </a:r>
            <a:r>
              <a:rPr lang="ru-RU" sz="2800" dirty="0" smtClean="0">
                <a:solidFill>
                  <a:schemeClr val="bg1"/>
                </a:solidFill>
                <a:latin typeface="Montserrat SemiBold" pitchFamily="2" charset="-52"/>
              </a:rPr>
              <a:t> ФЛАГИ ЦИФРОВОЙ СРЕДЫ</a:t>
            </a:r>
            <a:endParaRPr lang="ru-RU" sz="2800" dirty="0">
              <a:solidFill>
                <a:schemeClr val="bg1"/>
              </a:solidFill>
              <a:latin typeface="Montserrat SemiBold" pitchFamily="2" charset="-52"/>
            </a:endParaRPr>
          </a:p>
        </p:txBody>
      </p:sp>
      <p:sp>
        <p:nvSpPr>
          <p:cNvPr id="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3" b="100000" l="10222" r="89889">
                        <a14:backgroundMark x1="38667" y1="31947" x2="35556" y2="74376"/>
                        <a14:backgroundMark x1="59778" y1="37604" x2="60444" y2="64725"/>
                        <a14:backgroundMark x1="50222" y1="43594" x2="53556" y2="50582"/>
                        <a14:backgroundMark x1="46111" y1="34609" x2="44889" y2="33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40768" y="546157"/>
            <a:ext cx="6915296" cy="4617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83768" y="1254115"/>
            <a:ext cx="68407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i="1" dirty="0"/>
              <a:t>«Секретные чаты, о которых не говорят</a:t>
            </a:r>
            <a:r>
              <a:rPr lang="ru-RU" sz="2000" i="1" dirty="0" smtClean="0"/>
              <a:t>»</a:t>
            </a:r>
          </a:p>
          <a:p>
            <a:pPr lvl="0"/>
            <a:endParaRPr lang="ru-RU" sz="2000" i="1" dirty="0"/>
          </a:p>
          <a:p>
            <a:pPr lvl="0"/>
            <a:r>
              <a:rPr lang="ru-RU" sz="2000" i="1" dirty="0"/>
              <a:t>«Резкое изменение круга общения онлайн</a:t>
            </a:r>
            <a:r>
              <a:rPr lang="ru-RU" sz="2000" i="1" dirty="0" smtClean="0"/>
              <a:t>»</a:t>
            </a:r>
          </a:p>
          <a:p>
            <a:pPr lvl="0"/>
            <a:endParaRPr lang="ru-RU" sz="2000" i="1" dirty="0"/>
          </a:p>
          <a:p>
            <a:pPr lvl="0"/>
            <a:r>
              <a:rPr lang="ru-RU" sz="2000" i="1" dirty="0"/>
              <a:t>«Постоянная срочность: “Ответь сейчас</a:t>
            </a:r>
            <a:r>
              <a:rPr lang="ru-RU" sz="2000" i="1" dirty="0" smtClean="0"/>
              <a:t>!”»</a:t>
            </a:r>
          </a:p>
          <a:p>
            <a:pPr lvl="0"/>
            <a:endParaRPr lang="ru-RU" sz="2000" i="1" dirty="0"/>
          </a:p>
          <a:p>
            <a:pPr lvl="0"/>
            <a:r>
              <a:rPr lang="ru-RU" sz="2000" i="1" dirty="0"/>
              <a:t>«Изоляция: “Не рассказывай никому</a:t>
            </a:r>
            <a:r>
              <a:rPr lang="ru-RU" sz="2000" i="1" dirty="0" smtClean="0"/>
              <a:t>”»</a:t>
            </a:r>
          </a:p>
          <a:p>
            <a:pPr lvl="0"/>
            <a:endParaRPr lang="ru-RU" sz="2000" i="1" dirty="0"/>
          </a:p>
          <a:p>
            <a:pPr lvl="0"/>
            <a:r>
              <a:rPr lang="ru-RU" sz="2000" i="1" dirty="0"/>
              <a:t>«Давление на эмоции: стыд, вина, страх, избранность</a:t>
            </a:r>
            <a:r>
              <a:rPr lang="ru-RU" sz="2000" i="1" dirty="0" smtClean="0"/>
              <a:t>»</a:t>
            </a:r>
          </a:p>
          <a:p>
            <a:pPr lvl="0"/>
            <a:endParaRPr lang="ru-RU" sz="2000" i="1" dirty="0"/>
          </a:p>
          <a:p>
            <a:pPr lvl="0"/>
            <a:r>
              <a:rPr lang="ru-RU" sz="2000" i="1" dirty="0"/>
              <a:t>«Требование действий “прямо сейчас</a:t>
            </a:r>
            <a:r>
              <a:rPr lang="ru-RU" sz="2000" i="1" dirty="0" smtClean="0"/>
              <a:t>”»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417846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25233" y="1958893"/>
            <a:ext cx="75231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челлендж</a:t>
            </a:r>
            <a:r>
              <a:rPr lang="ru-RU" dirty="0" smtClean="0"/>
              <a:t> + секретность + обещание «чего-то поинтереснее» </a:t>
            </a:r>
          </a:p>
          <a:p>
            <a:r>
              <a:rPr lang="ru-RU" dirty="0" smtClean="0"/>
              <a:t>=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высокий риск эскалации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Правило: </a:t>
            </a:r>
            <a:r>
              <a:rPr lang="ru-RU" b="1" dirty="0" smtClean="0"/>
              <a:t>«Стоп — Спроси — Сохрани»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323528" y="281603"/>
            <a:ext cx="1440160" cy="994003"/>
            <a:chOff x="467544" y="251716"/>
            <a:chExt cx="1800200" cy="1194648"/>
          </a:xfrm>
        </p:grpSpPr>
        <p:pic>
          <p:nvPicPr>
            <p:cNvPr id="17410" name="Picture 2" descr="Picture backgroun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000" b="91000" l="4205" r="9670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251716"/>
              <a:ext cx="1800200" cy="1194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Прямоугольник 4"/>
            <p:cNvSpPr/>
            <p:nvPr/>
          </p:nvSpPr>
          <p:spPr>
            <a:xfrm>
              <a:off x="775663" y="644317"/>
              <a:ext cx="1132041" cy="369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</a:rPr>
                <a:t>МАРКЕР: </a:t>
              </a:r>
              <a:endParaRPr lang="ru-RU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28232" y="1923678"/>
            <a:ext cx="1381777" cy="958545"/>
            <a:chOff x="467544" y="251716"/>
            <a:chExt cx="1800200" cy="1194648"/>
          </a:xfrm>
        </p:grpSpPr>
        <p:pic>
          <p:nvPicPr>
            <p:cNvPr id="9" name="Picture 2" descr="Picture backgroun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000" b="91000" l="4205" r="9670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251716"/>
              <a:ext cx="1800200" cy="1194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801622" y="664372"/>
              <a:ext cx="1132041" cy="369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</a:rPr>
                <a:t>МАРКЕР: </a:t>
              </a:r>
              <a:endParaRPr lang="ru-RU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835696" y="329747"/>
            <a:ext cx="6036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связка «ты особенный + не говори взрослым + маленькое секретное задание» = </a:t>
            </a:r>
            <a:r>
              <a:rPr lang="ru-RU" b="1" dirty="0" smtClean="0">
                <a:solidFill>
                  <a:srgbClr val="FF0000"/>
                </a:solidFill>
              </a:rPr>
              <a:t>стоп-сигнал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Правило: </a:t>
            </a:r>
            <a:r>
              <a:rPr lang="ru-RU" b="1" dirty="0" smtClean="0"/>
              <a:t>«Стоп — Спроси — Сохрани»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979712" y="3507854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если «помощь» требует секретности и срочности —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это риск. </a:t>
            </a:r>
          </a:p>
          <a:p>
            <a:r>
              <a:rPr lang="ru-RU" dirty="0" smtClean="0"/>
              <a:t>Правило: </a:t>
            </a:r>
            <a:r>
              <a:rPr lang="ru-RU" b="1" dirty="0" smtClean="0"/>
              <a:t>«Стоп — Спроси — Сохрани»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467544" y="3341397"/>
            <a:ext cx="1381777" cy="958545"/>
            <a:chOff x="467544" y="251716"/>
            <a:chExt cx="1800200" cy="1194648"/>
          </a:xfrm>
        </p:grpSpPr>
        <p:pic>
          <p:nvPicPr>
            <p:cNvPr id="14" name="Picture 2" descr="Picture backgroun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000" b="91000" l="4205" r="9670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251716"/>
              <a:ext cx="1800200" cy="1194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угольник 14"/>
            <p:cNvSpPr/>
            <p:nvPr/>
          </p:nvSpPr>
          <p:spPr>
            <a:xfrm>
              <a:off x="801622" y="664372"/>
              <a:ext cx="1132041" cy="369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C00000"/>
                  </a:solidFill>
                </a:rPr>
                <a:t>МАРКЕР: </a:t>
              </a:r>
              <a:endParaRPr lang="ru-RU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555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16200000">
            <a:off x="2168921" y="2954480"/>
            <a:ext cx="338198" cy="17766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382255" y="351964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Цифровая гигиена </a:t>
            </a:r>
            <a:r>
              <a:rPr lang="ru-RU" b="1" dirty="0" smtClean="0"/>
              <a:t>— это про то,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 smtClean="0"/>
              <a:t>как </a:t>
            </a:r>
            <a:r>
              <a:rPr lang="ru-RU" b="1" dirty="0" smtClean="0"/>
              <a:t>вернуть осознанность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35907" y="969846"/>
            <a:ext cx="62646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/>
              <a:t>Соблюдение правил цифровой гигиены </a:t>
            </a:r>
            <a:r>
              <a:rPr lang="ru-RU" dirty="0" smtClean="0"/>
              <a:t>— использование сложных паролей, двухфакторной аутентификации и осторожность при переходе по подозрительным ссылкам — </a:t>
            </a:r>
            <a:r>
              <a:rPr lang="ru-RU" b="1" u="sng" dirty="0" smtClean="0"/>
              <a:t>помогает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B050"/>
                </a:solidFill>
              </a:rPr>
              <a:t>сохранить</a:t>
            </a:r>
            <a:r>
              <a:rPr lang="ru-RU" dirty="0" smtClean="0"/>
              <a:t> приватность и </a:t>
            </a:r>
            <a:r>
              <a:rPr lang="ru-RU" b="1" dirty="0" smtClean="0">
                <a:solidFill>
                  <a:srgbClr val="00B050"/>
                </a:solidFill>
              </a:rPr>
              <a:t>обезопасить</a:t>
            </a:r>
            <a:r>
              <a:rPr lang="ru-RU" dirty="0" smtClean="0"/>
              <a:t> свою цифровую жизнь от взломов и мошенничества. </a:t>
            </a:r>
            <a:endParaRPr lang="ru-RU" dirty="0"/>
          </a:p>
        </p:txBody>
      </p:sp>
      <p:sp>
        <p:nvSpPr>
          <p:cNvPr id="2" name="AutoShape 4" descr="Picture background"/>
          <p:cNvSpPr>
            <a:spLocks noChangeAspect="1" noChangeArrowheads="1"/>
          </p:cNvSpPr>
          <p:nvPr/>
        </p:nvSpPr>
        <p:spPr bwMode="auto">
          <a:xfrm>
            <a:off x="207714" y="19548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68" y="666690"/>
            <a:ext cx="2083639" cy="2083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7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129" y="2447174"/>
            <a:ext cx="1335782" cy="1335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83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35672"/>
            <a:ext cx="8028384" cy="77989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7701" y="280368"/>
            <a:ext cx="74754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ТРИ ДОМАШНИХ ПРАВИЛА </a:t>
            </a:r>
            <a:r>
              <a:rPr lang="ru-RU" sz="2800" b="1" dirty="0" smtClean="0">
                <a:solidFill>
                  <a:srgbClr val="92D050"/>
                </a:solidFill>
              </a:rPr>
              <a:t>ВМЕСТО ЗАПРЕТОВ</a:t>
            </a:r>
            <a:endParaRPr lang="ru-RU" sz="2800" b="1" dirty="0">
              <a:solidFill>
                <a:srgbClr val="92D050"/>
              </a:solidFill>
              <a:latin typeface="Montserrat SemiBold" pitchFamily="2" charset="-52"/>
            </a:endParaRPr>
          </a:p>
        </p:txBody>
      </p:sp>
      <p:sp>
        <p:nvSpPr>
          <p:cNvPr id="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392780"/>
            <a:ext cx="3637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/>
              <a:t>«</a:t>
            </a:r>
            <a:r>
              <a:rPr lang="ru-RU" sz="2400" b="1" dirty="0" smtClean="0">
                <a:solidFill>
                  <a:srgbClr val="8A0000"/>
                </a:solidFill>
              </a:rPr>
              <a:t>ПРАВИЛО </a:t>
            </a:r>
            <a:r>
              <a:rPr lang="ru-RU" sz="2400" b="1" dirty="0" smtClean="0"/>
              <a:t>15 МИНУТ»</a:t>
            </a:r>
            <a:r>
              <a:rPr lang="ru-RU" sz="2400" dirty="0" smtClean="0"/>
              <a:t> </a:t>
            </a:r>
            <a:endParaRPr lang="ru-RU" sz="28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120359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600" i="1" dirty="0" smtClean="0"/>
              <a:t>Не принимать важные решения сразу после эмоционального </a:t>
            </a:r>
            <a:r>
              <a:rPr lang="ru-RU" sz="1600" i="1" dirty="0" smtClean="0"/>
              <a:t>сообщения</a:t>
            </a:r>
            <a:r>
              <a:rPr lang="ru-RU" sz="1600" b="1" i="1" u="sng" dirty="0" smtClean="0"/>
              <a:t>. </a:t>
            </a:r>
            <a:r>
              <a:rPr lang="ru-RU" sz="1600" b="1" i="1" u="sng" dirty="0" smtClean="0">
                <a:solidFill>
                  <a:srgbClr val="00B050"/>
                </a:solidFill>
              </a:rPr>
              <a:t>«СНАЧАЛА 15 МИНУТ ТИШИНЫ, ПОТОМ ДЕЙСТВИЕ».</a:t>
            </a:r>
            <a:endParaRPr lang="ru-RU" sz="1600" b="1" i="1" u="sng" dirty="0">
              <a:solidFill>
                <a:srgbClr val="00B05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3968" y="2793164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i="1" dirty="0" smtClean="0"/>
              <a:t>У ребёнка </a:t>
            </a:r>
            <a:r>
              <a:rPr lang="ru-RU" sz="1600" b="1" i="1" u="sng" dirty="0" smtClean="0">
                <a:solidFill>
                  <a:srgbClr val="00B050"/>
                </a:solidFill>
              </a:rPr>
              <a:t>ДОЛЖЕН БЫТЬ ВЗРОСЛЫЙ</a:t>
            </a:r>
            <a:r>
              <a:rPr lang="ru-RU" sz="1600" i="1" dirty="0" smtClean="0"/>
              <a:t>, которому он может показать </a:t>
            </a:r>
            <a:r>
              <a:rPr lang="ru-RU" sz="1600" i="1" dirty="0" err="1" smtClean="0"/>
              <a:t>скрин</a:t>
            </a:r>
            <a:r>
              <a:rPr lang="ru-RU" sz="1600" i="1" dirty="0" smtClean="0"/>
              <a:t> без страха наказания.</a:t>
            </a:r>
            <a:endParaRPr lang="ru-RU" sz="1600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80112" y="4039660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i="1" dirty="0" smtClean="0"/>
              <a:t>Алгоритм на случай любой </a:t>
            </a:r>
            <a:r>
              <a:rPr lang="ru-RU" sz="1600" b="1" i="1" dirty="0" smtClean="0">
                <a:solidFill>
                  <a:srgbClr val="00B050"/>
                </a:solidFill>
              </a:rPr>
              <a:t>ПОДОЗРИТЕЛЬНОЙ</a:t>
            </a:r>
            <a:r>
              <a:rPr lang="ru-RU" sz="1600" i="1" dirty="0" smtClean="0"/>
              <a:t> ситуации.</a:t>
            </a:r>
            <a:endParaRPr lang="ru-RU" sz="1600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48313" y="2601732"/>
            <a:ext cx="293189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 smtClean="0"/>
              <a:t>«</a:t>
            </a:r>
            <a:r>
              <a:rPr lang="ru-RU" sz="2400" b="1" dirty="0" smtClean="0">
                <a:solidFill>
                  <a:srgbClr val="8A0000"/>
                </a:solidFill>
              </a:rPr>
              <a:t>ПРАВИЛО </a:t>
            </a:r>
            <a:r>
              <a:rPr lang="ru-RU" sz="2400" b="1" dirty="0" smtClean="0"/>
              <a:t>ОДНОГО </a:t>
            </a:r>
          </a:p>
          <a:p>
            <a:pPr lvl="0"/>
            <a:r>
              <a:rPr lang="ru-RU" sz="2400" b="1" dirty="0" smtClean="0"/>
              <a:t>ВЗРОСЛОГО»</a:t>
            </a:r>
            <a:r>
              <a:rPr lang="ru-RU" sz="2400" dirty="0" smtClean="0"/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60375" y="3916548"/>
            <a:ext cx="45870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 smtClean="0"/>
              <a:t>«</a:t>
            </a:r>
            <a:r>
              <a:rPr lang="ru-RU" sz="2400" b="1" dirty="0" smtClean="0">
                <a:solidFill>
                  <a:srgbClr val="8A0000"/>
                </a:solidFill>
              </a:rPr>
              <a:t>ПРАВИЛО </a:t>
            </a:r>
          </a:p>
          <a:p>
            <a:pPr lvl="0" algn="ctr"/>
            <a:r>
              <a:rPr lang="ru-RU" sz="2400" b="1" dirty="0" smtClean="0"/>
              <a:t>“СТОП — СПРОСИ — СОХРАНИ”»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177248" y="2601732"/>
            <a:ext cx="4977408" cy="5516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3696232" y="2850924"/>
            <a:ext cx="776207" cy="27782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166592" y="1176014"/>
            <a:ext cx="4977408" cy="5516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 rot="16200000">
            <a:off x="3644390" y="1466392"/>
            <a:ext cx="858580" cy="27782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79888" y="3929878"/>
            <a:ext cx="3774768" cy="5516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 rot="16200000">
            <a:off x="4898872" y="4179070"/>
            <a:ext cx="776207" cy="27782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14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4197"/>
            <a:ext cx="2403170" cy="2403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67944" y="483518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dirty="0"/>
              <a:t>Сам по себе VPN </a:t>
            </a:r>
            <a:r>
              <a:rPr lang="ru-RU" sz="2000" dirty="0"/>
              <a:t>— это технология шифрования трафика, и в норме провайдер VPN не читает содержимое ваших данных. </a:t>
            </a:r>
            <a:r>
              <a:rPr lang="ru-RU" sz="4000" b="1" dirty="0">
                <a:solidFill>
                  <a:srgbClr val="C00000"/>
                </a:solidFill>
              </a:rPr>
              <a:t>Но </a:t>
            </a:r>
            <a:r>
              <a:rPr lang="ru-RU" sz="4000" b="1" dirty="0" smtClean="0">
                <a:solidFill>
                  <a:srgbClr val="C00000"/>
                </a:solidFill>
              </a:rPr>
              <a:t>….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575323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Бесплатные VPN как бизнес‑модель</a:t>
            </a:r>
          </a:p>
          <a:p>
            <a:pPr algn="just"/>
            <a:r>
              <a:rPr lang="ru-RU" dirty="0"/>
              <a:t>Если сервис бесплатный, его доход — не абонентская плата, а другие источники: реклама, сбор и продажа данных, встраивание </a:t>
            </a:r>
            <a:r>
              <a:rPr lang="ru-RU" dirty="0" err="1"/>
              <a:t>трекеров</a:t>
            </a:r>
            <a:r>
              <a:rPr lang="ru-RU" dirty="0"/>
              <a:t>. Для пользователя это значит: «бесплатный» = «вы и есть продукт».</a:t>
            </a:r>
          </a:p>
          <a:p>
            <a:pPr algn="just"/>
            <a:r>
              <a:rPr lang="ru-RU" b="1" dirty="0"/>
              <a:t>Типичные практики:</a:t>
            </a:r>
            <a:endParaRPr lang="ru-RU" dirty="0"/>
          </a:p>
          <a:p>
            <a:pPr lvl="0" algn="just"/>
            <a:r>
              <a:rPr lang="ru-RU" dirty="0"/>
              <a:t>Встраивание рекламных </a:t>
            </a:r>
            <a:r>
              <a:rPr lang="ru-RU" dirty="0" err="1"/>
              <a:t>трекеров</a:t>
            </a:r>
            <a:r>
              <a:rPr lang="ru-RU" dirty="0"/>
              <a:t> в трафик.</a:t>
            </a:r>
          </a:p>
          <a:p>
            <a:pPr lvl="0" algn="just"/>
            <a:r>
              <a:rPr lang="ru-RU" dirty="0"/>
              <a:t>Сбор профилей поведения (какие приложения используете, сколько времени сидите).</a:t>
            </a:r>
          </a:p>
          <a:p>
            <a:pPr lvl="0" algn="just"/>
            <a:r>
              <a:rPr lang="ru-RU" dirty="0"/>
              <a:t>Продажа обезличенных (или не очень) данных третьим лицам.</a:t>
            </a:r>
          </a:p>
        </p:txBody>
      </p:sp>
    </p:spTree>
    <p:extLst>
      <p:ext uri="{BB962C8B-B14F-4D97-AF65-F5344CB8AC3E}">
        <p14:creationId xmlns:p14="http://schemas.microsoft.com/office/powerpoint/2010/main" val="385200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91680" y="699542"/>
            <a:ext cx="6174432" cy="3640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4F81BD"/>
                </a:solidFill>
                <a:latin typeface="Cambria"/>
                <a:ea typeface="Times New Roman"/>
                <a:cs typeface="Times New Roman"/>
              </a:rPr>
              <a:t>Частые заблуждения 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b="1" dirty="0">
                <a:ea typeface="Calibri"/>
                <a:cs typeface="Times New Roman"/>
              </a:rPr>
              <a:t>«VPN делает меня анонимным».</a:t>
            </a:r>
            <a:r>
              <a:rPr lang="ru-RU" dirty="0">
                <a:ea typeface="Calibri"/>
                <a:cs typeface="Times New Roman"/>
              </a:rPr>
              <a:t> Нет: владелец VPN знает, кто вы (по </a:t>
            </a:r>
            <a:r>
              <a:rPr lang="ru-RU" dirty="0" err="1">
                <a:ea typeface="Calibri"/>
                <a:cs typeface="Times New Roman"/>
              </a:rPr>
              <a:t>email</a:t>
            </a:r>
            <a:r>
              <a:rPr lang="ru-RU" dirty="0">
                <a:ea typeface="Calibri"/>
                <a:cs typeface="Times New Roman"/>
              </a:rPr>
              <a:t>, оплате, IP подключения). Анонимность — это отдельный комплекс мер.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b="1" dirty="0">
                <a:ea typeface="Calibri"/>
                <a:cs typeface="Times New Roman"/>
              </a:rPr>
              <a:t>«Если IP сменился, я в безопасности».</a:t>
            </a:r>
            <a:r>
              <a:rPr lang="ru-RU" dirty="0">
                <a:ea typeface="Calibri"/>
                <a:cs typeface="Times New Roman"/>
              </a:rPr>
              <a:t> IP — это только адрес. Утечки DNS, </a:t>
            </a:r>
            <a:r>
              <a:rPr lang="ru-RU" dirty="0" err="1">
                <a:ea typeface="Calibri"/>
                <a:cs typeface="Times New Roman"/>
              </a:rPr>
              <a:t>WebRTC</a:t>
            </a:r>
            <a:r>
              <a:rPr lang="ru-RU" dirty="0">
                <a:ea typeface="Calibri"/>
                <a:cs typeface="Times New Roman"/>
              </a:rPr>
              <a:t> и вредоносное приложение могут раскрыть больше.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b="1" dirty="0">
                <a:ea typeface="Calibri"/>
                <a:cs typeface="Times New Roman"/>
              </a:rPr>
              <a:t>«Любой VPN защищает от вирусов».</a:t>
            </a:r>
            <a:r>
              <a:rPr lang="ru-RU" dirty="0">
                <a:ea typeface="Calibri"/>
                <a:cs typeface="Times New Roman"/>
              </a:rPr>
              <a:t> Нет: туннель шифрует трафик, но не проверяет его. Вирусы и </a:t>
            </a:r>
            <a:r>
              <a:rPr lang="ru-RU" dirty="0" err="1">
                <a:ea typeface="Calibri"/>
                <a:cs typeface="Times New Roman"/>
              </a:rPr>
              <a:t>фишинг</a:t>
            </a:r>
            <a:r>
              <a:rPr lang="ru-RU" dirty="0">
                <a:ea typeface="Calibri"/>
                <a:cs typeface="Times New Roman"/>
              </a:rPr>
              <a:t> остаются.</a:t>
            </a:r>
          </a:p>
        </p:txBody>
      </p:sp>
    </p:spTree>
    <p:extLst>
      <p:ext uri="{BB962C8B-B14F-4D97-AF65-F5344CB8AC3E}">
        <p14:creationId xmlns:p14="http://schemas.microsoft.com/office/powerpoint/2010/main" val="337714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612576" y="2711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dirty="0" smtClean="0"/>
              <a:t>«Звонки от представителей образовательных организаций». 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11798" y="1843281"/>
            <a:ext cx="28141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«Кража учетных записей»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07975" y="2703428"/>
            <a:ext cx="4432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«Онлайн-игры и виртуальные ценности». 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009203" y="3075806"/>
            <a:ext cx="3890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«Блокировка учетной записи </a:t>
            </a:r>
            <a:r>
              <a:rPr lang="en-US" b="1" dirty="0" err="1" smtClean="0"/>
              <a:t>iCloud</a:t>
            </a:r>
            <a:r>
              <a:rPr lang="en-US" b="1" dirty="0" smtClean="0"/>
              <a:t>»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99023" y="3828672"/>
            <a:ext cx="4670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«Мошенничество в сфере трудоустройства».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148064" y="2711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«Мошенничество в сфере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 smtClean="0"/>
              <a:t>онлайн-знакомств</a:t>
            </a:r>
            <a:r>
              <a:rPr lang="ru-RU" b="1" dirty="0" smtClean="0"/>
              <a:t>».</a:t>
            </a:r>
            <a:endParaRPr lang="ru-RU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81" y="3503555"/>
            <a:ext cx="1019944" cy="1019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6" t="7090" r="32482" b="9367"/>
          <a:stretch/>
        </p:blipFill>
        <p:spPr bwMode="auto">
          <a:xfrm>
            <a:off x="7812360" y="2603780"/>
            <a:ext cx="1075581" cy="131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668" b="100000" l="9783" r="8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65" y="2005320"/>
            <a:ext cx="1321816" cy="74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08738"/>
            <a:ext cx="1207750" cy="120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344123"/>
            <a:ext cx="1742269" cy="128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1865" y="1159457"/>
            <a:ext cx="4412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«Мошенничество при онлайн-покупках». </a:t>
            </a:r>
            <a:endParaRPr lang="ru-RU" b="1" dirty="0"/>
          </a:p>
        </p:txBody>
      </p:sp>
      <p:pic>
        <p:nvPicPr>
          <p:cNvPr id="2061" name="Picture 13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891" y="160338"/>
            <a:ext cx="958157" cy="851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91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804</Words>
  <Application>Microsoft Office PowerPoint</Application>
  <PresentationFormat>Экран (16:9)</PresentationFormat>
  <Paragraphs>132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School59</dc:creator>
  <cp:lastModifiedBy>School59</cp:lastModifiedBy>
  <cp:revision>31</cp:revision>
  <dcterms:created xsi:type="dcterms:W3CDTF">2026-10-12T09:36:33Z</dcterms:created>
  <dcterms:modified xsi:type="dcterms:W3CDTF">2026-10-13T14:15:32Z</dcterms:modified>
</cp:coreProperties>
</file>